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76" r:id="rId6"/>
    <p:sldId id="264" r:id="rId7"/>
    <p:sldId id="272" r:id="rId8"/>
    <p:sldId id="274" r:id="rId9"/>
    <p:sldId id="270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00"/>
    <a:srgbClr val="3333CC"/>
    <a:srgbClr val="FF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E1ADF-FD32-4725-A17B-32E14D6498EC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39B34-F802-420B-9607-0BCBD1B59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8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2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5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39B34-F802-420B-9607-0BCBD1B59D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A01687-1640-4A8B-B85A-216D66C40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409250-5BB7-41EA-9F32-ED99AB440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71C433-C3A2-41E0-B9B6-087374F1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4ED30-360E-426E-86DD-5663F9D7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32A005-2DE9-4A3D-8584-526C11A0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1E6F8-00F8-480D-93C2-A695504B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7525A1-F8FA-4061-B800-D1056C772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0944B-1A8D-4377-B124-EB59ADF5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2A308-F40F-4682-B32C-6D35C671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811A33-517C-42A7-9908-DA4B619A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2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C7C935-3419-452C-8470-1763FBF3C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11E45D-9052-445B-ADBA-1C0B0AB0E4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5C67E6-0993-4CC1-9632-1163AC37D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A904FA-28C5-495A-AB7A-59C2C750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33B698-ECBE-496C-80FD-AF8D591F2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836065-1870-4D25-BAB1-6678A675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EC8E9-566C-436E-A2BE-E529EFC61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06A4A7-CB11-43CA-B01D-F5038622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5E459-D7EE-490B-A865-B7E85808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A12845-6DDE-47F3-B3E1-A3E7FA93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4DFB97-7755-4C48-926B-402E1193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91AC5B-BA89-43D7-BE5D-5A61CB55B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CB4ED7-38FF-48CD-8130-9A2D4BB7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54FA84-6D62-413A-A4E8-797FC2C45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275F71-CD57-40F3-ACC3-82F4540E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039FE8-EA62-4148-B963-EC54FAEF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5A4CA4-A22E-4FE2-9A3C-31958444C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ACA584-CFEB-41D7-8C1D-2746B6396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2F367C-6580-4B5F-A5BE-4F41DD1F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2D3A3F-51EE-4CB5-A759-BF26A513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C419C0-1E00-4CF5-BD50-79B452F6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56881-3F7E-4898-AE09-7F7AEEF4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0C0E84-C025-4741-AC67-1793AD74F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578E25-1514-45D8-BB22-8F926D8D8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CFA9BF-0A67-40C9-ABDE-FB834351B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DF644E8-9F42-4F18-9D23-76D02D306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625312-4007-4960-ADC7-7BE674B3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8CFED1-F703-4D19-9584-8B979B539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74640F6-79A9-4241-80D3-2B50412B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6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71ABF-9406-4C49-AB87-59168487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A0E1CC-52FE-4D60-A4BD-A1901D08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637BD5-821E-43ED-84FC-F1E58F25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71CF6D8-0359-4C25-9B88-E28585B1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3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E495BD0-F837-40DB-A39D-63553025B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72FCF7-0FF2-4560-AF68-93AAEE1B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E0033C-C5D4-434B-8FC7-5F8F4551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227F4-EA1A-4A85-A60D-27986A5E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59929C-9DDC-4F8F-BAAA-4E9D6456A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2BEB9F-AC9D-4B61-BF0A-62A4863F0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F5C7AA-EA0A-47EC-A4B8-118CC138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9FA99D-FF75-467C-AC53-E2EEC239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F84C0-BBCB-4484-B551-51C49AB4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AD714C-6A2D-4DB9-B305-4134F77C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754F0B8-7AD2-4FDB-9D70-9FA586C372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32167B-FFB1-4592-8FD4-E2B974495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0D910F-A25A-4217-8235-0C21387F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4DF0E0-65C1-40DA-B123-8B104AD4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9E9B92-FBF7-43AE-B69F-C060442A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4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950C35-24B8-4302-B252-A9E181340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D626DB-610C-44C7-9684-560D28B1B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76042-2F6D-41E1-9D8B-DAA828CCA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7657-3115-47E1-951E-8DBB7D5C6CDE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55F66B-A8FC-4B85-B363-6F82D397A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6DA51D-C3BF-4499-A650-046F8C30B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5AB9C-71DE-4483-919F-C41499D67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6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11488">
        <p:blinds dir="vert"/>
      </p:transition>
    </mc:Choice>
    <mc:Fallback xmlns="">
      <p:transition spd="slow" advTm="11488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90" y="256308"/>
            <a:ext cx="6696365" cy="5022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4219" y="5709377"/>
            <a:ext cx="871450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সবাইকে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স্বাগতম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005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6835" y="387927"/>
            <a:ext cx="7564583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</a:rPr>
              <a:t>মূল্যায়ন: 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মৌখিক:- 1</a:t>
            </a:r>
            <a:r>
              <a:rPr lang="en-US" sz="3200" dirty="0" smtClean="0">
                <a:solidFill>
                  <a:srgbClr val="0070C0"/>
                </a:solidFill>
              </a:rPr>
              <a:t>। </a:t>
            </a:r>
            <a:r>
              <a:rPr lang="en-US" sz="3200" dirty="0" err="1" smtClean="0">
                <a:solidFill>
                  <a:srgbClr val="0070C0"/>
                </a:solidFill>
              </a:rPr>
              <a:t>আমরা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বায়ু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কিভাবে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বুঝতে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পারি</a:t>
            </a:r>
            <a:r>
              <a:rPr lang="bn-BD" sz="3200" dirty="0" smtClean="0">
                <a:solidFill>
                  <a:srgbClr val="0070C0"/>
                </a:solidFill>
              </a:rPr>
              <a:t>?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0689" y="2754733"/>
            <a:ext cx="7564583" cy="5847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</a:rPr>
              <a:t>বায়ু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অনুভবের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একটি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উদাহরণ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দাও</a:t>
            </a:r>
            <a:r>
              <a:rPr lang="en-US" sz="3200" dirty="0" smtClean="0">
                <a:solidFill>
                  <a:srgbClr val="0070C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1471" y="1814951"/>
            <a:ext cx="7529947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bn-BD" sz="3200" dirty="0" smtClean="0">
                <a:solidFill>
                  <a:srgbClr val="0070C0"/>
                </a:solidFill>
              </a:rPr>
              <a:t>:- 1।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অনুভব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করি</a:t>
            </a:r>
            <a:r>
              <a:rPr lang="en-US" sz="3200" dirty="0" smtClean="0">
                <a:solidFill>
                  <a:srgbClr val="0070C0"/>
                </a:solidFill>
              </a:rPr>
              <a:t>।</a:t>
            </a:r>
            <a:r>
              <a:rPr lang="bn-BD" sz="3200" dirty="0" smtClean="0">
                <a:solidFill>
                  <a:srgbClr val="0070C0"/>
                </a:solidFill>
              </a:rPr>
              <a:t>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1079" y="3724549"/>
            <a:ext cx="756458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bn-BD" sz="3200" dirty="0" smtClean="0">
                <a:solidFill>
                  <a:srgbClr val="0070C0"/>
                </a:solidFill>
              </a:rPr>
              <a:t>২। </a:t>
            </a:r>
            <a:r>
              <a:rPr lang="en-US" sz="3200" dirty="0" err="1" smtClean="0">
                <a:solidFill>
                  <a:srgbClr val="0070C0"/>
                </a:solidFill>
              </a:rPr>
              <a:t>পাখা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নাড়াচাড়া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করলে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বায়ু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অনুভত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হয়</a:t>
            </a:r>
            <a:r>
              <a:rPr lang="en-US" sz="3200" dirty="0" smtClean="0">
                <a:solidFill>
                  <a:srgbClr val="0070C0"/>
                </a:solidFill>
              </a:rPr>
              <a:t>।</a:t>
            </a:r>
            <a:r>
              <a:rPr lang="bn-BD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689" y="5651754"/>
            <a:ext cx="755072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>
                <a:solidFill>
                  <a:srgbClr val="002060"/>
                </a:solidFill>
              </a:rPr>
              <a:t>3</a:t>
            </a:r>
            <a:r>
              <a:rPr lang="bn-BD" sz="3200" dirty="0" smtClean="0">
                <a:solidFill>
                  <a:srgbClr val="002060"/>
                </a:solidFill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</a:rPr>
              <a:t>বায়ুর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কারণে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গাছের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পাতা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নড়ছে</a:t>
            </a:r>
            <a:r>
              <a:rPr lang="bn-BD" sz="3200" dirty="0" smtClean="0">
                <a:solidFill>
                  <a:srgbClr val="002060"/>
                </a:solidFill>
              </a:rPr>
              <a:t>  </a:t>
            </a:r>
            <a:r>
              <a:rPr lang="en-US" sz="3200" dirty="0" smtClean="0">
                <a:solidFill>
                  <a:srgbClr val="0070C0"/>
                </a:solidFill>
              </a:rPr>
              <a:t>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5325" y="4671500"/>
            <a:ext cx="751609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উত্তর</a:t>
            </a:r>
            <a:r>
              <a:rPr lang="en-US" sz="3200" dirty="0" smtClean="0">
                <a:solidFill>
                  <a:srgbClr val="002060"/>
                </a:solidFill>
              </a:rPr>
              <a:t>: </a:t>
            </a:r>
            <a:r>
              <a:rPr lang="en-US" sz="3200" dirty="0">
                <a:solidFill>
                  <a:srgbClr val="002060"/>
                </a:solidFill>
              </a:rPr>
              <a:t>3</a:t>
            </a:r>
            <a:r>
              <a:rPr lang="bn-BD" sz="3200" dirty="0" smtClean="0">
                <a:solidFill>
                  <a:srgbClr val="002060"/>
                </a:solidFill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</a:rPr>
              <a:t>গাছের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পাতা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নড়ে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কেন</a:t>
            </a:r>
            <a:r>
              <a:rPr lang="en-US" sz="3200" dirty="0" smtClean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7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91" y="652657"/>
            <a:ext cx="10855055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বাড়ি</a:t>
            </a:r>
            <a:r>
              <a:rPr lang="en-US" sz="3200" dirty="0" smtClean="0">
                <a:solidFill>
                  <a:srgbClr val="FF0000"/>
                </a:solidFill>
              </a:rPr>
              <a:t>র </a:t>
            </a:r>
            <a:r>
              <a:rPr lang="en-US" sz="3200" dirty="0" err="1" smtClean="0">
                <a:solidFill>
                  <a:srgbClr val="FF0000"/>
                </a:solidFill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bn-BD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473" y="1802584"/>
            <a:ext cx="10823874" cy="107721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তোমরা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নিচের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ছকটি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খাতায়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লিখে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বায়ুর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উপস্থিতি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অনুভব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</a:rPr>
              <a:t> এ </a:t>
            </a:r>
            <a:r>
              <a:rPr lang="en-US" sz="3200" dirty="0" err="1" smtClean="0">
                <a:solidFill>
                  <a:srgbClr val="FF0000"/>
                </a:solidFill>
              </a:rPr>
              <a:t>রকম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তিনটি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অবস্থার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তালিকা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আনবে</a:t>
            </a:r>
            <a:r>
              <a:rPr lang="en-US" sz="3200" dirty="0" smtClean="0">
                <a:solidFill>
                  <a:srgbClr val="FF0000"/>
                </a:solidFill>
              </a:rPr>
              <a:t>। </a:t>
            </a:r>
            <a:endParaRPr lang="bn-BD" sz="32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93" y="3429000"/>
            <a:ext cx="73247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552" y="5417126"/>
            <a:ext cx="4696691" cy="98488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</a:rPr>
              <a:t>সকলকে ধন্যবাদ</a:t>
            </a:r>
            <a:endParaRPr lang="bn-BD" dirty="0" smtClean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34" y="306964"/>
            <a:ext cx="2413067" cy="24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74AF02-3879-4275-8921-5F33FC9281CF}"/>
              </a:ext>
            </a:extLst>
          </p:cNvPr>
          <p:cNvSpPr txBox="1"/>
          <p:nvPr/>
        </p:nvSpPr>
        <p:spPr>
          <a:xfrm>
            <a:off x="1618937" y="1053477"/>
            <a:ext cx="8954125" cy="452431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i="1" u="sng" dirty="0">
                <a:solidFill>
                  <a:srgbClr val="0070C0"/>
                </a:solidFill>
              </a:rPr>
              <a:t>শিক্ষক পরিচিত</a:t>
            </a:r>
          </a:p>
          <a:p>
            <a:pPr algn="ctr"/>
            <a:r>
              <a:rPr lang="bn-BD" sz="3600" u="sng" dirty="0" smtClean="0">
                <a:solidFill>
                  <a:srgbClr val="002060"/>
                </a:solidFill>
              </a:rPr>
              <a:t>ধরতে পিছু- 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</a:rPr>
              <a:t>মোঃ </a:t>
            </a:r>
            <a:r>
              <a:rPr lang="bn-BD" sz="3600" dirty="0">
                <a:solidFill>
                  <a:srgbClr val="00B050"/>
                </a:solidFill>
              </a:rPr>
              <a:t>শরফুদ্দিন মৃধা </a:t>
            </a:r>
          </a:p>
          <a:p>
            <a:pPr algn="ctr"/>
            <a:r>
              <a:rPr lang="bn-BD" sz="3600" dirty="0">
                <a:solidFill>
                  <a:srgbClr val="7030A0"/>
                </a:solidFill>
              </a:rPr>
              <a:t>সহকারী শিক্ষক </a:t>
            </a:r>
          </a:p>
          <a:p>
            <a:pPr algn="ctr"/>
            <a:r>
              <a:rPr lang="bn-BD" sz="3600" dirty="0">
                <a:solidFill>
                  <a:srgbClr val="00B0F0"/>
                </a:solidFill>
              </a:rPr>
              <a:t>৭নং কাজিয়ারা সরকারি প্রাথমিক বিদ্যালয়</a:t>
            </a:r>
            <a:endParaRPr lang="en-US" sz="3600" dirty="0">
              <a:solidFill>
                <a:srgbClr val="00B0F0"/>
              </a:solidFill>
            </a:endParaRPr>
          </a:p>
          <a:p>
            <a:pPr algn="ctr"/>
            <a:r>
              <a:rPr lang="en-US" sz="3600" dirty="0" err="1">
                <a:solidFill>
                  <a:srgbClr val="00B0F0"/>
                </a:solidFill>
              </a:rPr>
              <a:t>মতলব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দক্ষিণ</a:t>
            </a:r>
            <a:r>
              <a:rPr lang="en-US" sz="3600" dirty="0">
                <a:solidFill>
                  <a:srgbClr val="00B0F0"/>
                </a:solidFill>
              </a:rPr>
              <a:t>, </a:t>
            </a:r>
            <a:r>
              <a:rPr lang="en-US" sz="3600" dirty="0" err="1">
                <a:solidFill>
                  <a:srgbClr val="00B0F0"/>
                </a:solidFill>
              </a:rPr>
              <a:t>চাঁদপুর</a:t>
            </a:r>
            <a:r>
              <a:rPr lang="en-US" sz="3600" dirty="0">
                <a:solidFill>
                  <a:srgbClr val="00B0F0"/>
                </a:solidFill>
              </a:rPr>
              <a:t>।</a:t>
            </a:r>
          </a:p>
          <a:p>
            <a:pPr algn="ctr"/>
            <a:r>
              <a:rPr lang="bn-BD" sz="3600" u="sng" dirty="0" smtClean="0">
                <a:solidFill>
                  <a:srgbClr val="002060"/>
                </a:solidFill>
              </a:rPr>
              <a:t>বলতে কিছু-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মোবাইল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n-BD" sz="3600" dirty="0">
                <a:solidFill>
                  <a:srgbClr val="FF0000"/>
                </a:solidFill>
              </a:rPr>
              <a:t>ন</a:t>
            </a:r>
            <a:r>
              <a:rPr lang="en-US" sz="3600" dirty="0">
                <a:solidFill>
                  <a:srgbClr val="FF0000"/>
                </a:solidFill>
              </a:rPr>
              <a:t>ং ০১৮১৮-৪৯০৮৮৯</a:t>
            </a:r>
            <a:r>
              <a:rPr lang="bn-BD" sz="3600" dirty="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745" y="263224"/>
            <a:ext cx="10972800" cy="36625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solidFill>
                  <a:srgbClr val="7030A0"/>
                </a:solidFill>
              </a:rPr>
              <a:t>পাঠ পরিচিতি</a:t>
            </a:r>
          </a:p>
          <a:p>
            <a:pPr algn="ctr"/>
            <a:r>
              <a:rPr lang="en-US" sz="4000" dirty="0" err="1" smtClean="0">
                <a:solidFill>
                  <a:srgbClr val="7030A0"/>
                </a:solidFill>
              </a:rPr>
              <a:t>শ্রেণি</a:t>
            </a:r>
            <a:r>
              <a:rPr lang="en-US" sz="4000" dirty="0" smtClean="0">
                <a:solidFill>
                  <a:srgbClr val="7030A0"/>
                </a:solidFill>
              </a:rPr>
              <a:t> -</a:t>
            </a:r>
            <a:r>
              <a:rPr lang="bn-BD" sz="4000" dirty="0" smtClean="0">
                <a:solidFill>
                  <a:srgbClr val="7030A0"/>
                </a:solidFill>
              </a:rPr>
              <a:t> তৃতীয়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</a:rPr>
              <a:t>বিষয়</a:t>
            </a:r>
            <a:r>
              <a:rPr lang="en-US" sz="4000" dirty="0" smtClean="0">
                <a:solidFill>
                  <a:srgbClr val="00B0F0"/>
                </a:solidFill>
              </a:rPr>
              <a:t> - </a:t>
            </a:r>
            <a:r>
              <a:rPr lang="bn-BD" sz="4000" dirty="0" smtClean="0">
                <a:solidFill>
                  <a:srgbClr val="00B0F0"/>
                </a:solidFill>
              </a:rPr>
              <a:t>বিজ্ঞান</a:t>
            </a:r>
            <a:endParaRPr lang="en-US" sz="4000" dirty="0" smtClean="0">
              <a:solidFill>
                <a:srgbClr val="00B0F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</a:rPr>
              <a:t> -৩৫ </a:t>
            </a:r>
            <a:r>
              <a:rPr lang="en-US" sz="4000" dirty="0" err="1" smtClean="0">
                <a:solidFill>
                  <a:srgbClr val="002060"/>
                </a:solidFill>
              </a:rPr>
              <a:t>মিঃ</a:t>
            </a:r>
            <a:endParaRPr lang="bn-BD" sz="4000" dirty="0">
              <a:solidFill>
                <a:srgbClr val="00206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পাঠ</a:t>
            </a:r>
            <a:r>
              <a:rPr lang="en-US" sz="4000" dirty="0" smtClean="0">
                <a:solidFill>
                  <a:srgbClr val="FF0000"/>
                </a:solidFill>
              </a:rPr>
              <a:t> – </a:t>
            </a:r>
            <a:r>
              <a:rPr lang="bn-BD" sz="4000" dirty="0" smtClean="0">
                <a:solidFill>
                  <a:srgbClr val="FF0000"/>
                </a:solidFill>
              </a:rPr>
              <a:t>বায়ু</a:t>
            </a:r>
            <a:r>
              <a:rPr lang="bn-BD" sz="4000" dirty="0">
                <a:solidFill>
                  <a:srgbClr val="FF0000"/>
                </a:solidFill>
              </a:rPr>
              <a:t>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</a:rPr>
              <a:t>পাঠ্যাংশ</a:t>
            </a:r>
            <a:r>
              <a:rPr lang="en-US" sz="3200" dirty="0" smtClean="0">
                <a:solidFill>
                  <a:srgbClr val="002060"/>
                </a:solidFill>
              </a:rPr>
              <a:t>-</a:t>
            </a:r>
            <a:r>
              <a:rPr lang="bn-BD" sz="3200" dirty="0" smtClean="0">
                <a:solidFill>
                  <a:srgbClr val="002060"/>
                </a:solidFill>
              </a:rPr>
              <a:t> বায়ু পরিবেশের একটি উপাদান ....... সহপাঠীদের সাথে আলোচনা কর</a:t>
            </a:r>
            <a:r>
              <a:rPr lang="en-US" sz="3200" dirty="0" smtClean="0">
                <a:solidFill>
                  <a:srgbClr val="002060"/>
                </a:solidFill>
              </a:rPr>
              <a:t>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0363" y="4655131"/>
            <a:ext cx="8811491" cy="1323439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F0"/>
                </a:solidFill>
              </a:rPr>
              <a:t>শিখন ফলঃ 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</a:rPr>
              <a:t>5.1.1 উদাহরণ দিয়ে বায়ুর উপস্থিতি বোঝাতে পারবে।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8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115" y="401919"/>
            <a:ext cx="5763491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</a:rPr>
              <a:t>পাঠের অনুকূল পরিবেশ সৃষ্টিঃ 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187" name="Picture 1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414" y="1232916"/>
            <a:ext cx="2869622" cy="190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nip Same Side Corner Rectangle 3"/>
          <p:cNvSpPr/>
          <p:nvPr/>
        </p:nvSpPr>
        <p:spPr>
          <a:xfrm>
            <a:off x="3131115" y="4696689"/>
            <a:ext cx="5846617" cy="1911928"/>
          </a:xfrm>
          <a:prstGeom prst="snip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B0F0"/>
                </a:solidFill>
              </a:rPr>
              <a:t>পাঠ শিরোনামঃ </a:t>
            </a:r>
          </a:p>
          <a:p>
            <a:pPr algn="ctr"/>
            <a:r>
              <a:rPr lang="bn-BD" sz="4000" dirty="0" smtClean="0">
                <a:solidFill>
                  <a:srgbClr val="00B0F0"/>
                </a:solidFill>
              </a:rPr>
              <a:t>বায়ু</a:t>
            </a:r>
            <a:endParaRPr lang="en-US" sz="3200" dirty="0">
              <a:solidFill>
                <a:srgbClr val="FF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5" y="157784"/>
            <a:ext cx="10910452" cy="1261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</a:rPr>
              <a:t>উপস্থাপনঃ</a:t>
            </a:r>
            <a:endParaRPr lang="en-US" sz="4400" dirty="0"/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তোমরা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সবাই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ভাল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আছ</a:t>
            </a:r>
            <a:r>
              <a:rPr lang="bn-BD" sz="4400" dirty="0" smtClean="0">
                <a:solidFill>
                  <a:srgbClr val="00B050"/>
                </a:solidFill>
              </a:rPr>
              <a:t>, তোমাদের বই বন্ধ রাখ।</a:t>
            </a:r>
            <a:endParaRPr lang="en-US" sz="3200" dirty="0" smtClean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07" y="1837068"/>
            <a:ext cx="51192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1.আচ্ছা </a:t>
            </a:r>
            <a:r>
              <a:rPr lang="en-US" sz="3200" dirty="0" err="1" smtClean="0">
                <a:solidFill>
                  <a:srgbClr val="00B050"/>
                </a:solidFill>
              </a:rPr>
              <a:t>বলতো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গাছের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পাতা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নড়ে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কেন</a:t>
            </a:r>
            <a:r>
              <a:rPr lang="en-US" sz="3200" dirty="0" smtClean="0">
                <a:solidFill>
                  <a:srgbClr val="00B050"/>
                </a:solidFill>
              </a:rPr>
              <a:t>?</a:t>
            </a:r>
            <a:endParaRPr lang="bn-BD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51408" y="1837067"/>
            <a:ext cx="5368639" cy="584775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2.হাত </a:t>
            </a:r>
            <a:r>
              <a:rPr lang="en-US" sz="3200" dirty="0" err="1" smtClean="0">
                <a:solidFill>
                  <a:srgbClr val="00B050"/>
                </a:solidFill>
              </a:rPr>
              <a:t>পাখা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নাড়ালে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ঠান্ডা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লাগে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কেন</a:t>
            </a:r>
            <a:r>
              <a:rPr lang="en-US" sz="3200" dirty="0" smtClean="0">
                <a:solidFill>
                  <a:srgbClr val="00B050"/>
                </a:solidFill>
              </a:rPr>
              <a:t>?</a:t>
            </a:r>
            <a:endParaRPr lang="bn-BD" sz="4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5007" y="3024403"/>
            <a:ext cx="51192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</a:rPr>
              <a:t>উত্তর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</a:rPr>
              <a:t>বাতাসের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কারণ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endParaRPr lang="bn-BD" sz="4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92973" y="3014692"/>
            <a:ext cx="5368639" cy="584775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2.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উত্তর</a:t>
            </a:r>
            <a:r>
              <a:rPr lang="en-US" sz="3200" dirty="0">
                <a:solidFill>
                  <a:srgbClr val="00B050"/>
                </a:solidFill>
              </a:rPr>
              <a:t>: </a:t>
            </a:r>
            <a:r>
              <a:rPr lang="en-US" sz="3200" dirty="0" err="1">
                <a:solidFill>
                  <a:srgbClr val="00B050"/>
                </a:solidFill>
              </a:rPr>
              <a:t>বাতাসের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কারণ</a:t>
            </a:r>
            <a:r>
              <a:rPr lang="en-US" sz="3200" dirty="0" smtClean="0">
                <a:solidFill>
                  <a:srgbClr val="00B050"/>
                </a:solidFill>
              </a:rPr>
              <a:t>।</a:t>
            </a:r>
            <a:endParaRPr lang="bn-BD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4" y="4412714"/>
            <a:ext cx="11020407" cy="11355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8053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26465" y="3181199"/>
            <a:ext cx="11124302" cy="5232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</a:rPr>
              <a:t>সুপ্রিয় ছাত্র-ছাত্রীবৃন্দ </a:t>
            </a:r>
            <a:r>
              <a:rPr lang="bn-BD" sz="2800" dirty="0" smtClean="0">
                <a:solidFill>
                  <a:srgbClr val="00B0F0"/>
                </a:solidFill>
              </a:rPr>
              <a:t>আমরা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ছবিগুলো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থেকে</a:t>
            </a:r>
            <a:r>
              <a:rPr lang="bn-BD" sz="2800" dirty="0" smtClean="0">
                <a:solidFill>
                  <a:srgbClr val="00B0F0"/>
                </a:solidFill>
              </a:rPr>
              <a:t> কি </a:t>
            </a:r>
            <a:r>
              <a:rPr lang="bn-BD" sz="2800" dirty="0">
                <a:solidFill>
                  <a:srgbClr val="00B0F0"/>
                </a:solidFill>
              </a:rPr>
              <a:t>বুঝতে </a:t>
            </a:r>
            <a:r>
              <a:rPr lang="bn-BD" sz="2800" dirty="0" smtClean="0">
                <a:solidFill>
                  <a:srgbClr val="00B0F0"/>
                </a:solidFill>
              </a:rPr>
              <a:t>প</a:t>
            </a:r>
            <a:r>
              <a:rPr lang="en-US" sz="2800" dirty="0" err="1" smtClean="0">
                <a:solidFill>
                  <a:srgbClr val="00B0F0"/>
                </a:solidFill>
              </a:rPr>
              <a:t>ারলাম</a:t>
            </a:r>
            <a:r>
              <a:rPr lang="en-US" sz="2800" dirty="0" smtClean="0">
                <a:solidFill>
                  <a:srgbClr val="00B0F0"/>
                </a:solidFill>
              </a:rPr>
              <a:t>?</a:t>
            </a:r>
            <a:r>
              <a:rPr lang="bn-BD" sz="2800" dirty="0" smtClean="0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595" y="780982"/>
            <a:ext cx="2413733" cy="2294782"/>
            <a:chOff x="609595" y="780982"/>
            <a:chExt cx="2413733" cy="229478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595" y="780982"/>
              <a:ext cx="2413733" cy="196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191499" y="2706432"/>
              <a:ext cx="105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চিত্র</a:t>
              </a:r>
              <a:r>
                <a:rPr lang="en-US" dirty="0" smtClean="0"/>
                <a:t> নং-01</a:t>
              </a: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21632" y="820188"/>
            <a:ext cx="2456602" cy="2255576"/>
            <a:chOff x="3521632" y="820188"/>
            <a:chExt cx="2456602" cy="2255576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1632" y="820188"/>
              <a:ext cx="2456602" cy="1965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253354" y="2706432"/>
              <a:ext cx="105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চিত্র</a:t>
              </a:r>
              <a:r>
                <a:rPr lang="en-US" dirty="0" smtClean="0"/>
                <a:t> নং-02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68276" y="849654"/>
            <a:ext cx="2555314" cy="2226110"/>
            <a:chOff x="6268276" y="849654"/>
            <a:chExt cx="2555314" cy="222611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276" y="849654"/>
              <a:ext cx="2555314" cy="1912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858002" y="2706432"/>
              <a:ext cx="105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চিত্র</a:t>
              </a:r>
              <a:r>
                <a:rPr lang="en-US" dirty="0" smtClean="0"/>
                <a:t> নং-03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85397" y="894751"/>
            <a:ext cx="2161476" cy="2181013"/>
            <a:chOff x="9185397" y="894751"/>
            <a:chExt cx="2161476" cy="2181013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397" y="894751"/>
              <a:ext cx="2161476" cy="1702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739662" y="2706432"/>
              <a:ext cx="10529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চিত্র</a:t>
              </a:r>
              <a:r>
                <a:rPr lang="en-US" dirty="0" smtClean="0"/>
                <a:t> নং-04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0320" y="3887782"/>
            <a:ext cx="1112430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1নং </a:t>
            </a:r>
            <a:r>
              <a:rPr lang="en-US" sz="2800" dirty="0" err="1" smtClean="0">
                <a:solidFill>
                  <a:srgbClr val="00B0F0"/>
                </a:solidFill>
              </a:rPr>
              <a:t>ছবিতে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</a:rPr>
              <a:t>বুদবুদের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মধ্যে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বায়ু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খুঁজে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পাই</a:t>
            </a:r>
            <a:r>
              <a:rPr lang="en-US" sz="2800" dirty="0" smtClean="0">
                <a:solidFill>
                  <a:srgbClr val="00B0F0"/>
                </a:solidFill>
              </a:rPr>
              <a:t>।</a:t>
            </a:r>
            <a:r>
              <a:rPr lang="bn-BD" sz="28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4175" y="4622071"/>
            <a:ext cx="11124302" cy="5232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নং </a:t>
            </a:r>
            <a:r>
              <a:rPr lang="en-US" sz="2800" dirty="0" err="1" smtClean="0">
                <a:solidFill>
                  <a:srgbClr val="00B0F0"/>
                </a:solidFill>
              </a:rPr>
              <a:t>ছবিতে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</a:rPr>
              <a:t>সাইকেল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চালানোর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মধ্য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দিয়ে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বায়ুর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কারণে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চুল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উড়ছে</a:t>
            </a:r>
            <a:r>
              <a:rPr lang="en-US" sz="2800" dirty="0" smtClean="0">
                <a:solidFill>
                  <a:srgbClr val="00B0F0"/>
                </a:solidFill>
              </a:rPr>
              <a:t>।</a:t>
            </a:r>
            <a:r>
              <a:rPr lang="bn-BD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488" y="5259378"/>
            <a:ext cx="11124302" cy="52322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3নং </a:t>
            </a:r>
            <a:r>
              <a:rPr lang="en-US" sz="2800" dirty="0" err="1" smtClean="0">
                <a:solidFill>
                  <a:srgbClr val="00B0F0"/>
                </a:solidFill>
              </a:rPr>
              <a:t>ছবিতে</a:t>
            </a:r>
            <a:r>
              <a:rPr lang="en-US" sz="2800" dirty="0" smtClean="0">
                <a:solidFill>
                  <a:srgbClr val="00B0F0"/>
                </a:solidFill>
              </a:rPr>
              <a:t>  </a:t>
            </a:r>
            <a:r>
              <a:rPr lang="en-US" sz="2800" dirty="0" err="1" smtClean="0">
                <a:solidFill>
                  <a:srgbClr val="00B0F0"/>
                </a:solidFill>
              </a:rPr>
              <a:t>হাতপাখার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বাতাসে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কাগজের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টুকরা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উড়ছে</a:t>
            </a:r>
            <a:r>
              <a:rPr lang="en-US" sz="2800" dirty="0" smtClean="0">
                <a:solidFill>
                  <a:srgbClr val="00B0F0"/>
                </a:solidFill>
              </a:rPr>
              <a:t>।</a:t>
            </a:r>
            <a:r>
              <a:rPr lang="bn-BD" sz="2800" dirty="0" smtClean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175" y="5938251"/>
            <a:ext cx="11124302" cy="5232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</a:rPr>
              <a:t>4</a:t>
            </a:r>
            <a:r>
              <a:rPr lang="en-US" sz="2800" dirty="0" smtClean="0">
                <a:solidFill>
                  <a:srgbClr val="00B0F0"/>
                </a:solidFill>
              </a:rPr>
              <a:t>নং </a:t>
            </a:r>
            <a:r>
              <a:rPr lang="en-US" sz="2800" dirty="0" err="1" smtClean="0">
                <a:solidFill>
                  <a:srgbClr val="00B0F0"/>
                </a:solidFill>
              </a:rPr>
              <a:t>ছবিতে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পাল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তোলা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নৌকা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বায়ুর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কারণে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এগিয়ে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যাচ্ছে</a:t>
            </a:r>
            <a:r>
              <a:rPr lang="en-US" sz="2800" dirty="0" smtClean="0">
                <a:solidFill>
                  <a:srgbClr val="00B0F0"/>
                </a:solidFill>
              </a:rPr>
              <a:t>।</a:t>
            </a:r>
            <a:r>
              <a:rPr lang="bn-BD" sz="2800" dirty="0" smtClean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44444" y="91951"/>
            <a:ext cx="7509179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3</a:t>
            </a:r>
            <a:r>
              <a:rPr lang="bn-BD" sz="3200" dirty="0" smtClean="0">
                <a:solidFill>
                  <a:srgbClr val="0070C0"/>
                </a:solidFill>
              </a:rPr>
              <a:t>।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ছবি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এবং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বায়ু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কিনা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তা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অনুসন্ধান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করি</a:t>
            </a:r>
            <a:r>
              <a:rPr lang="en-US" sz="3200" dirty="0" smtClean="0">
                <a:solidFill>
                  <a:srgbClr val="0070C0"/>
                </a:solidFill>
              </a:rPr>
              <a:t>।</a:t>
            </a:r>
            <a:r>
              <a:rPr lang="bn-BD" sz="3200" dirty="0" smtClean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9" y="472219"/>
            <a:ext cx="3020289" cy="313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5045" y="195119"/>
            <a:ext cx="6395616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পাশের চিত্রটির মতো একটি বায়ুভর্তি ব্যাগ নেই। তারপর ব্যাগটির মুখ সুতা দিয়ে ব</a:t>
            </a:r>
            <a:r>
              <a:rPr lang="en-US" sz="3200" dirty="0" err="1" smtClean="0"/>
              <a:t>াঁধ</a:t>
            </a:r>
            <a:r>
              <a:rPr lang="en-US" sz="3200" dirty="0" smtClean="0"/>
              <a:t>।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97780" y="5797134"/>
            <a:ext cx="77338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এখন তুমি তোমার হাত অথবা শরীরে কি অনুভব কর।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32995" y="1715744"/>
            <a:ext cx="181802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ছুড়ে দাও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18060" y="3158908"/>
            <a:ext cx="199813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আঘাত কর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1100" y="4483244"/>
            <a:ext cx="2621591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3600" dirty="0"/>
              <a:t>নাড়াচাড়া </a:t>
            </a:r>
            <a:r>
              <a:rPr lang="bn-BD" sz="3600" dirty="0" smtClean="0"/>
              <a:t>করা</a:t>
            </a:r>
            <a:endParaRPr lang="en-US" sz="3600" dirty="0"/>
          </a:p>
        </p:txBody>
      </p:sp>
      <p:sp>
        <p:nvSpPr>
          <p:cNvPr id="7" name="Notched Right Arrow 6"/>
          <p:cNvSpPr/>
          <p:nvPr/>
        </p:nvSpPr>
        <p:spPr>
          <a:xfrm rot="1308994">
            <a:off x="6884130" y="950721"/>
            <a:ext cx="1946280" cy="6117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94" y="1439661"/>
            <a:ext cx="1199717" cy="1266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24" y="2705722"/>
            <a:ext cx="1009435" cy="142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59" y="4133338"/>
            <a:ext cx="1953829" cy="134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5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826415"/>
            <a:ext cx="4075348" cy="265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725" y="1117890"/>
            <a:ext cx="644025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1। পাশের চিত্রের মতো বায়ুভর্তি ব্যাগটি পানিতে ডোবাও।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2725" y="2074456"/>
            <a:ext cx="6440256" cy="461665"/>
          </a:xfrm>
          <a:prstGeom prst="rect">
            <a:avLst/>
          </a:prstGeom>
          <a:solidFill>
            <a:srgbClr val="3333CC"/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2। সুতা দিয়ে বাঁধা ব্যাগের মুখ খুলে ব্যাগ থেকে বায়ু বের করে দাও।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9650" y="2947253"/>
            <a:ext cx="644025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3</a:t>
            </a:r>
            <a:r>
              <a:rPr lang="bn-BD" sz="2800" dirty="0" smtClean="0"/>
              <a:t>। তুমি যা দেখেছ বর্ণনা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85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5" y="276448"/>
            <a:ext cx="109312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এখন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তোমরা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তোমাদের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বইয়ের</a:t>
            </a:r>
            <a:r>
              <a:rPr lang="en-US" sz="3200" dirty="0" smtClean="0">
                <a:solidFill>
                  <a:srgbClr val="FF0000"/>
                </a:solidFill>
              </a:rPr>
              <a:t> 37নং </a:t>
            </a:r>
            <a:r>
              <a:rPr lang="en-US" sz="3200" dirty="0" err="1" smtClean="0">
                <a:solidFill>
                  <a:srgbClr val="FF0000"/>
                </a:solidFill>
              </a:rPr>
              <a:t>পাতা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খোল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এবং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সবাই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নিরবে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পড়</a:t>
            </a:r>
            <a:endParaRPr lang="bn-BD" sz="3200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50" y="985911"/>
            <a:ext cx="9081874" cy="55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84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994</TotalTime>
  <Words>338</Words>
  <Application>Microsoft Office PowerPoint</Application>
  <PresentationFormat>Custom</PresentationFormat>
  <Paragraphs>60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285</cp:revision>
  <dcterms:created xsi:type="dcterms:W3CDTF">2019-03-21T03:32:59Z</dcterms:created>
  <dcterms:modified xsi:type="dcterms:W3CDTF">2019-03-31T09:40:53Z</dcterms:modified>
</cp:coreProperties>
</file>